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D6FAB9D-8B49-49F7-BED5-BF0144901B1A}" type="datetimeFigureOut">
              <a:rPr lang="mr-IN" smtClean="0"/>
              <a:t>21-11-2021</a:t>
            </a:fld>
            <a:endParaRPr lang="mr-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mr-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5242C09-C0A0-4C24-BB66-12C56114488A}" type="slidenum">
              <a:rPr lang="mr-IN" smtClean="0"/>
              <a:t>‹#›</a:t>
            </a:fld>
            <a:endParaRPr lang="mr-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6FAB9D-8B49-49F7-BED5-BF0144901B1A}"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25242C09-C0A0-4C24-BB66-12C56114488A}" type="slidenum">
              <a:rPr lang="mr-IN" smtClean="0"/>
              <a:t>‹#›</a:t>
            </a:fld>
            <a:endParaRPr lang="mr-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6FAB9D-8B49-49F7-BED5-BF0144901B1A}" type="datetimeFigureOut">
              <a:rPr lang="mr-IN" smtClean="0"/>
              <a:t>21-11-2021</a:t>
            </a:fld>
            <a:endParaRPr lang="mr-IN"/>
          </a:p>
        </p:txBody>
      </p:sp>
      <p:sp>
        <p:nvSpPr>
          <p:cNvPr id="5" name="Footer Placeholder 4"/>
          <p:cNvSpPr>
            <a:spLocks noGrp="1"/>
          </p:cNvSpPr>
          <p:nvPr>
            <p:ph type="ftr" sz="quarter" idx="11"/>
          </p:nvPr>
        </p:nvSpPr>
        <p:spPr/>
        <p:txBody>
          <a:bodyPr/>
          <a:lstStyle/>
          <a:p>
            <a:endParaRPr lang="mr-IN"/>
          </a:p>
        </p:txBody>
      </p:sp>
      <p:sp>
        <p:nvSpPr>
          <p:cNvPr id="6" name="Slide Number Placeholder 5"/>
          <p:cNvSpPr>
            <a:spLocks noGrp="1"/>
          </p:cNvSpPr>
          <p:nvPr>
            <p:ph type="sldNum" sz="quarter" idx="12"/>
          </p:nvPr>
        </p:nvSpPr>
        <p:spPr/>
        <p:txBody>
          <a:bodyPr/>
          <a:lstStyle/>
          <a:p>
            <a:fld id="{25242C09-C0A0-4C24-BB66-12C56114488A}" type="slidenum">
              <a:rPr lang="mr-IN" smtClean="0"/>
              <a:t>‹#›</a:t>
            </a:fld>
            <a:endParaRPr lang="mr-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D6FAB9D-8B49-49F7-BED5-BF0144901B1A}" type="datetimeFigureOut">
              <a:rPr lang="mr-IN" smtClean="0"/>
              <a:t>21-11-2021</a:t>
            </a:fld>
            <a:endParaRPr lang="mr-IN"/>
          </a:p>
        </p:txBody>
      </p:sp>
      <p:sp>
        <p:nvSpPr>
          <p:cNvPr id="9" name="Slide Number Placeholder 8"/>
          <p:cNvSpPr>
            <a:spLocks noGrp="1"/>
          </p:cNvSpPr>
          <p:nvPr>
            <p:ph type="sldNum" sz="quarter" idx="15"/>
          </p:nvPr>
        </p:nvSpPr>
        <p:spPr/>
        <p:txBody>
          <a:bodyPr rtlCol="0"/>
          <a:lstStyle/>
          <a:p>
            <a:fld id="{25242C09-C0A0-4C24-BB66-12C56114488A}" type="slidenum">
              <a:rPr lang="mr-IN" smtClean="0"/>
              <a:t>‹#›</a:t>
            </a:fld>
            <a:endParaRPr lang="mr-IN"/>
          </a:p>
        </p:txBody>
      </p:sp>
      <p:sp>
        <p:nvSpPr>
          <p:cNvPr id="10" name="Footer Placeholder 9"/>
          <p:cNvSpPr>
            <a:spLocks noGrp="1"/>
          </p:cNvSpPr>
          <p:nvPr>
            <p:ph type="ftr" sz="quarter" idx="16"/>
          </p:nvPr>
        </p:nvSpPr>
        <p:spPr/>
        <p:txBody>
          <a:bodyPr rtlCol="0"/>
          <a:lstStyle/>
          <a:p>
            <a:endParaRPr lang="mr-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D6FAB9D-8B49-49F7-BED5-BF0144901B1A}" type="datetimeFigureOut">
              <a:rPr lang="mr-IN" smtClean="0"/>
              <a:t>21-11-2021</a:t>
            </a:fld>
            <a:endParaRPr lang="mr-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mr-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5242C09-C0A0-4C24-BB66-12C56114488A}" type="slidenum">
              <a:rPr lang="mr-IN" smtClean="0"/>
              <a:t>‹#›</a:t>
            </a:fld>
            <a:endParaRPr lang="mr-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6FAB9D-8B49-49F7-BED5-BF0144901B1A}" type="datetimeFigureOut">
              <a:rPr lang="mr-IN" smtClean="0"/>
              <a:t>21-11-2021</a:t>
            </a:fld>
            <a:endParaRPr lang="mr-IN"/>
          </a:p>
        </p:txBody>
      </p:sp>
      <p:sp>
        <p:nvSpPr>
          <p:cNvPr id="6" name="Footer Placeholder 5"/>
          <p:cNvSpPr>
            <a:spLocks noGrp="1"/>
          </p:cNvSpPr>
          <p:nvPr>
            <p:ph type="ftr" sz="quarter" idx="11"/>
          </p:nvPr>
        </p:nvSpPr>
        <p:spPr/>
        <p:txBody>
          <a:bodyPr/>
          <a:lstStyle/>
          <a:p>
            <a:endParaRPr lang="mr-IN"/>
          </a:p>
        </p:txBody>
      </p:sp>
      <p:sp>
        <p:nvSpPr>
          <p:cNvPr id="7" name="Slide Number Placeholder 6"/>
          <p:cNvSpPr>
            <a:spLocks noGrp="1"/>
          </p:cNvSpPr>
          <p:nvPr>
            <p:ph type="sldNum" sz="quarter" idx="12"/>
          </p:nvPr>
        </p:nvSpPr>
        <p:spPr/>
        <p:txBody>
          <a:bodyPr/>
          <a:lstStyle/>
          <a:p>
            <a:fld id="{25242C09-C0A0-4C24-BB66-12C56114488A}" type="slidenum">
              <a:rPr lang="mr-IN" smtClean="0"/>
              <a:t>‹#›</a:t>
            </a:fld>
            <a:endParaRPr lang="mr-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D6FAB9D-8B49-49F7-BED5-BF0144901B1A}" type="datetimeFigureOut">
              <a:rPr lang="mr-IN" smtClean="0"/>
              <a:t>21-11-2021</a:t>
            </a:fld>
            <a:endParaRPr lang="mr-IN"/>
          </a:p>
        </p:txBody>
      </p:sp>
      <p:sp>
        <p:nvSpPr>
          <p:cNvPr id="8" name="Footer Placeholder 7"/>
          <p:cNvSpPr>
            <a:spLocks noGrp="1"/>
          </p:cNvSpPr>
          <p:nvPr>
            <p:ph type="ftr" sz="quarter" idx="11"/>
          </p:nvPr>
        </p:nvSpPr>
        <p:spPr/>
        <p:txBody>
          <a:bodyPr/>
          <a:lstStyle/>
          <a:p>
            <a:endParaRPr lang="mr-IN"/>
          </a:p>
        </p:txBody>
      </p:sp>
      <p:sp>
        <p:nvSpPr>
          <p:cNvPr id="9" name="Slide Number Placeholder 8"/>
          <p:cNvSpPr>
            <a:spLocks noGrp="1"/>
          </p:cNvSpPr>
          <p:nvPr>
            <p:ph type="sldNum" sz="quarter" idx="12"/>
          </p:nvPr>
        </p:nvSpPr>
        <p:spPr/>
        <p:txBody>
          <a:bodyPr/>
          <a:lstStyle/>
          <a:p>
            <a:fld id="{25242C09-C0A0-4C24-BB66-12C56114488A}" type="slidenum">
              <a:rPr lang="mr-IN" smtClean="0"/>
              <a:t>‹#›</a:t>
            </a:fld>
            <a:endParaRPr lang="mr-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D6FAB9D-8B49-49F7-BED5-BF0144901B1A}" type="datetimeFigureOut">
              <a:rPr lang="mr-IN" smtClean="0"/>
              <a:t>21-11-2021</a:t>
            </a:fld>
            <a:endParaRPr lang="mr-IN"/>
          </a:p>
        </p:txBody>
      </p:sp>
      <p:sp>
        <p:nvSpPr>
          <p:cNvPr id="7" name="Slide Number Placeholder 6"/>
          <p:cNvSpPr>
            <a:spLocks noGrp="1"/>
          </p:cNvSpPr>
          <p:nvPr>
            <p:ph type="sldNum" sz="quarter" idx="11"/>
          </p:nvPr>
        </p:nvSpPr>
        <p:spPr/>
        <p:txBody>
          <a:bodyPr rtlCol="0"/>
          <a:lstStyle/>
          <a:p>
            <a:fld id="{25242C09-C0A0-4C24-BB66-12C56114488A}" type="slidenum">
              <a:rPr lang="mr-IN" smtClean="0"/>
              <a:t>‹#›</a:t>
            </a:fld>
            <a:endParaRPr lang="mr-IN"/>
          </a:p>
        </p:txBody>
      </p:sp>
      <p:sp>
        <p:nvSpPr>
          <p:cNvPr id="8" name="Footer Placeholder 7"/>
          <p:cNvSpPr>
            <a:spLocks noGrp="1"/>
          </p:cNvSpPr>
          <p:nvPr>
            <p:ph type="ftr" sz="quarter" idx="12"/>
          </p:nvPr>
        </p:nvSpPr>
        <p:spPr/>
        <p:txBody>
          <a:bodyPr rtlCol="0"/>
          <a:lstStyle/>
          <a:p>
            <a:endParaRPr lang="mr-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FAB9D-8B49-49F7-BED5-BF0144901B1A}" type="datetimeFigureOut">
              <a:rPr lang="mr-IN" smtClean="0"/>
              <a:t>21-11-2021</a:t>
            </a:fld>
            <a:endParaRPr lang="mr-IN"/>
          </a:p>
        </p:txBody>
      </p:sp>
      <p:sp>
        <p:nvSpPr>
          <p:cNvPr id="3" name="Footer Placeholder 2"/>
          <p:cNvSpPr>
            <a:spLocks noGrp="1"/>
          </p:cNvSpPr>
          <p:nvPr>
            <p:ph type="ftr" sz="quarter" idx="11"/>
          </p:nvPr>
        </p:nvSpPr>
        <p:spPr/>
        <p:txBody>
          <a:bodyPr/>
          <a:lstStyle/>
          <a:p>
            <a:endParaRPr lang="mr-IN"/>
          </a:p>
        </p:txBody>
      </p:sp>
      <p:sp>
        <p:nvSpPr>
          <p:cNvPr id="4" name="Slide Number Placeholder 3"/>
          <p:cNvSpPr>
            <a:spLocks noGrp="1"/>
          </p:cNvSpPr>
          <p:nvPr>
            <p:ph type="sldNum" sz="quarter" idx="12"/>
          </p:nvPr>
        </p:nvSpPr>
        <p:spPr/>
        <p:txBody>
          <a:bodyPr/>
          <a:lstStyle/>
          <a:p>
            <a:fld id="{25242C09-C0A0-4C24-BB66-12C56114488A}" type="slidenum">
              <a:rPr lang="mr-IN" smtClean="0"/>
              <a:t>‹#›</a:t>
            </a:fld>
            <a:endParaRPr lang="mr-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D6FAB9D-8B49-49F7-BED5-BF0144901B1A}" type="datetimeFigureOut">
              <a:rPr lang="mr-IN" smtClean="0"/>
              <a:t>21-11-2021</a:t>
            </a:fld>
            <a:endParaRPr lang="mr-IN"/>
          </a:p>
        </p:txBody>
      </p:sp>
      <p:sp>
        <p:nvSpPr>
          <p:cNvPr id="22" name="Slide Number Placeholder 21"/>
          <p:cNvSpPr>
            <a:spLocks noGrp="1"/>
          </p:cNvSpPr>
          <p:nvPr>
            <p:ph type="sldNum" sz="quarter" idx="15"/>
          </p:nvPr>
        </p:nvSpPr>
        <p:spPr/>
        <p:txBody>
          <a:bodyPr rtlCol="0"/>
          <a:lstStyle/>
          <a:p>
            <a:fld id="{25242C09-C0A0-4C24-BB66-12C56114488A}" type="slidenum">
              <a:rPr lang="mr-IN" smtClean="0"/>
              <a:t>‹#›</a:t>
            </a:fld>
            <a:endParaRPr lang="mr-IN"/>
          </a:p>
        </p:txBody>
      </p:sp>
      <p:sp>
        <p:nvSpPr>
          <p:cNvPr id="23" name="Footer Placeholder 22"/>
          <p:cNvSpPr>
            <a:spLocks noGrp="1"/>
          </p:cNvSpPr>
          <p:nvPr>
            <p:ph type="ftr" sz="quarter" idx="16"/>
          </p:nvPr>
        </p:nvSpPr>
        <p:spPr/>
        <p:txBody>
          <a:bodyPr rtlCol="0"/>
          <a:lstStyle/>
          <a:p>
            <a:endParaRPr lang="mr-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D6FAB9D-8B49-49F7-BED5-BF0144901B1A}" type="datetimeFigureOut">
              <a:rPr lang="mr-IN" smtClean="0"/>
              <a:t>21-11-2021</a:t>
            </a:fld>
            <a:endParaRPr lang="mr-IN"/>
          </a:p>
        </p:txBody>
      </p:sp>
      <p:sp>
        <p:nvSpPr>
          <p:cNvPr id="18" name="Slide Number Placeholder 17"/>
          <p:cNvSpPr>
            <a:spLocks noGrp="1"/>
          </p:cNvSpPr>
          <p:nvPr>
            <p:ph type="sldNum" sz="quarter" idx="11"/>
          </p:nvPr>
        </p:nvSpPr>
        <p:spPr/>
        <p:txBody>
          <a:bodyPr rtlCol="0"/>
          <a:lstStyle/>
          <a:p>
            <a:fld id="{25242C09-C0A0-4C24-BB66-12C56114488A}" type="slidenum">
              <a:rPr lang="mr-IN" smtClean="0"/>
              <a:t>‹#›</a:t>
            </a:fld>
            <a:endParaRPr lang="mr-IN"/>
          </a:p>
        </p:txBody>
      </p:sp>
      <p:sp>
        <p:nvSpPr>
          <p:cNvPr id="21" name="Footer Placeholder 20"/>
          <p:cNvSpPr>
            <a:spLocks noGrp="1"/>
          </p:cNvSpPr>
          <p:nvPr>
            <p:ph type="ftr" sz="quarter" idx="12"/>
          </p:nvPr>
        </p:nvSpPr>
        <p:spPr/>
        <p:txBody>
          <a:bodyPr rtlCol="0"/>
          <a:lstStyle/>
          <a:p>
            <a:endParaRPr lang="mr-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D6FAB9D-8B49-49F7-BED5-BF0144901B1A}" type="datetimeFigureOut">
              <a:rPr lang="mr-IN" smtClean="0"/>
              <a:t>21-11-2021</a:t>
            </a:fld>
            <a:endParaRPr lang="mr-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mr-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5242C09-C0A0-4C24-BB66-12C56114488A}" type="slidenum">
              <a:rPr lang="mr-IN" smtClean="0"/>
              <a:t>‹#›</a:t>
            </a:fld>
            <a:endParaRPr lang="mr-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9712" y="1124744"/>
            <a:ext cx="6172200" cy="2664296"/>
          </a:xfrm>
        </p:spPr>
        <p:txBody>
          <a:bodyPr>
            <a:normAutofit/>
          </a:bodyPr>
          <a:lstStyle/>
          <a:p>
            <a:r>
              <a:rPr lang="en-US" sz="4400" dirty="0" smtClean="0">
                <a:solidFill>
                  <a:schemeClr val="tx1"/>
                </a:solidFill>
              </a:rPr>
              <a:t>Chapter-</a:t>
            </a:r>
            <a:br>
              <a:rPr lang="en-US" sz="4400" dirty="0" smtClean="0">
                <a:solidFill>
                  <a:schemeClr val="tx1"/>
                </a:solidFill>
              </a:rPr>
            </a:br>
            <a:r>
              <a:rPr lang="en-US" sz="4400" dirty="0" smtClean="0">
                <a:solidFill>
                  <a:schemeClr val="tx1"/>
                </a:solidFill>
              </a:rPr>
              <a:t>Amalgamation </a:t>
            </a:r>
            <a:r>
              <a:rPr lang="en-US" sz="4400" dirty="0">
                <a:solidFill>
                  <a:schemeClr val="tx1"/>
                </a:solidFill>
              </a:rPr>
              <a:t>of Partnership Firms</a:t>
            </a:r>
            <a:r>
              <a:rPr lang="en-US" dirty="0"/>
              <a:t/>
            </a:r>
            <a:br>
              <a:rPr lang="en-US" dirty="0"/>
            </a:br>
            <a:endParaRPr lang="mr-IN" dirty="0"/>
          </a:p>
        </p:txBody>
      </p:sp>
      <p:sp>
        <p:nvSpPr>
          <p:cNvPr id="3" name="Subtitle 2"/>
          <p:cNvSpPr>
            <a:spLocks noGrp="1"/>
          </p:cNvSpPr>
          <p:nvPr>
            <p:ph type="subTitle" idx="1"/>
          </p:nvPr>
        </p:nvSpPr>
        <p:spPr>
          <a:xfrm>
            <a:off x="1979712" y="3284984"/>
            <a:ext cx="6172200" cy="1371600"/>
          </a:xfrm>
        </p:spPr>
        <p:txBody>
          <a:bodyPr/>
          <a:lstStyle/>
          <a:p>
            <a:r>
              <a:rPr lang="en-US" dirty="0" smtClean="0"/>
              <a:t>		</a:t>
            </a:r>
            <a:endParaRPr lang="mr-IN" sz="2800" dirty="0">
              <a:solidFill>
                <a:schemeClr val="tx1"/>
              </a:solidFill>
            </a:endParaRPr>
          </a:p>
        </p:txBody>
      </p:sp>
    </p:spTree>
    <p:extLst>
      <p:ext uri="{BB962C8B-B14F-4D97-AF65-F5344CB8AC3E}">
        <p14:creationId xmlns:p14="http://schemas.microsoft.com/office/powerpoint/2010/main" val="84474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1"/>
                </a:solidFill>
              </a:rPr>
              <a:t>Amalgamation of Partnership Firms</a:t>
            </a:r>
            <a:r>
              <a:rPr lang="en-US" dirty="0">
                <a:solidFill>
                  <a:schemeClr val="tx1"/>
                </a:solidFill>
              </a:rPr>
              <a:t/>
            </a:r>
            <a:br>
              <a:rPr lang="en-US" dirty="0">
                <a:solidFill>
                  <a:schemeClr val="tx1"/>
                </a:solidFill>
              </a:rPr>
            </a:br>
            <a:endParaRPr lang="mr-IN" dirty="0">
              <a:solidFill>
                <a:schemeClr val="tx1"/>
              </a:solidFill>
            </a:endParaRPr>
          </a:p>
        </p:txBody>
      </p:sp>
      <p:sp>
        <p:nvSpPr>
          <p:cNvPr id="3" name="Content Placeholder 2"/>
          <p:cNvSpPr>
            <a:spLocks noGrp="1"/>
          </p:cNvSpPr>
          <p:nvPr>
            <p:ph sz="quarter" idx="1"/>
          </p:nvPr>
        </p:nvSpPr>
        <p:spPr>
          <a:xfrm>
            <a:off x="457200" y="1600200"/>
            <a:ext cx="8147248" cy="4925144"/>
          </a:xfrm>
        </p:spPr>
        <p:txBody>
          <a:bodyPr>
            <a:normAutofit fontScale="70000" lnSpcReduction="20000"/>
          </a:bodyPr>
          <a:lstStyle/>
          <a:p>
            <a:pPr marL="0" indent="0">
              <a:buNone/>
            </a:pPr>
            <a:r>
              <a:rPr lang="en-US" sz="2600" dirty="0">
                <a:latin typeface="Times New Roman" panose="02020603050405020304" pitchFamily="18" charset="0"/>
                <a:cs typeface="Times New Roman" panose="02020603050405020304" pitchFamily="18" charset="0"/>
              </a:rPr>
              <a:t>Amalgamation means combination or merger. In Amalgamation of Firms two firms come together to get various advantages </a:t>
            </a:r>
            <a:r>
              <a:rPr lang="en-US" sz="2600" dirty="0" smtClean="0">
                <a:latin typeface="Times New Roman" panose="02020603050405020304" pitchFamily="18" charset="0"/>
                <a:cs typeface="Times New Roman" panose="02020603050405020304" pitchFamily="18" charset="0"/>
              </a:rPr>
              <a:t>like</a:t>
            </a:r>
          </a:p>
          <a:p>
            <a:pPr>
              <a:buFont typeface="Wingdings" panose="05000000000000000000" pitchFamily="2" charset="2"/>
              <a:buChar char="Ø"/>
            </a:pPr>
            <a:r>
              <a:rPr lang="en-US" sz="2600" dirty="0" smtClean="0">
                <a:latin typeface="Times New Roman" panose="02020603050405020304" pitchFamily="18" charset="0"/>
                <a:cs typeface="Times New Roman" panose="02020603050405020304" pitchFamily="18" charset="0"/>
              </a:rPr>
              <a:t>Advantages </a:t>
            </a:r>
            <a:r>
              <a:rPr lang="en-US" sz="2600" dirty="0">
                <a:latin typeface="Times New Roman" panose="02020603050405020304" pitchFamily="18" charset="0"/>
                <a:cs typeface="Times New Roman" panose="02020603050405020304" pitchFamily="18" charset="0"/>
              </a:rPr>
              <a:t>of large scale </a:t>
            </a:r>
            <a:r>
              <a:rPr lang="en-US" sz="2600" dirty="0" smtClean="0">
                <a:latin typeface="Times New Roman" panose="02020603050405020304" pitchFamily="18" charset="0"/>
                <a:cs typeface="Times New Roman" panose="02020603050405020304" pitchFamily="18" charset="0"/>
              </a:rPr>
              <a:t>productions</a:t>
            </a:r>
          </a:p>
          <a:p>
            <a:pPr>
              <a:buFont typeface="Wingdings" panose="05000000000000000000" pitchFamily="2" charset="2"/>
              <a:buChar char="Ø"/>
            </a:pPr>
            <a:r>
              <a:rPr lang="en-US" sz="2600" dirty="0" smtClean="0">
                <a:latin typeface="Times New Roman" panose="02020603050405020304" pitchFamily="18" charset="0"/>
                <a:cs typeface="Times New Roman" panose="02020603050405020304" pitchFamily="18" charset="0"/>
              </a:rPr>
              <a:t>Avoid competition</a:t>
            </a:r>
          </a:p>
          <a:p>
            <a:pPr>
              <a:buFont typeface="Wingdings" panose="05000000000000000000" pitchFamily="2" charset="2"/>
              <a:buChar char="Ø"/>
            </a:pPr>
            <a:r>
              <a:rPr lang="en-US" sz="2600" dirty="0" smtClean="0">
                <a:latin typeface="Times New Roman" panose="02020603050405020304" pitchFamily="18" charset="0"/>
                <a:cs typeface="Times New Roman" panose="02020603050405020304" pitchFamily="18" charset="0"/>
              </a:rPr>
              <a:t>Increase efficiency</a:t>
            </a:r>
          </a:p>
          <a:p>
            <a:pPr>
              <a:buFont typeface="Wingdings" panose="05000000000000000000" pitchFamily="2" charset="2"/>
              <a:buChar char="Ø"/>
            </a:pPr>
            <a:r>
              <a:rPr lang="en-US" sz="2600" dirty="0" smtClean="0">
                <a:latin typeface="Times New Roman" panose="02020603050405020304" pitchFamily="18" charset="0"/>
                <a:cs typeface="Times New Roman" panose="02020603050405020304" pitchFamily="18" charset="0"/>
              </a:rPr>
              <a:t>Expansion </a:t>
            </a:r>
            <a:r>
              <a:rPr lang="en-US" sz="2600" dirty="0">
                <a:latin typeface="Times New Roman" panose="02020603050405020304" pitchFamily="18" charset="0"/>
                <a:cs typeface="Times New Roman" panose="02020603050405020304" pitchFamily="18" charset="0"/>
              </a:rPr>
              <a:t>of business etc.</a:t>
            </a:r>
          </a:p>
          <a:p>
            <a:pPr marL="0" indent="0">
              <a:buNone/>
            </a:pPr>
            <a:r>
              <a:rPr lang="en-US" sz="2600" dirty="0">
                <a:latin typeface="Times New Roman" panose="02020603050405020304" pitchFamily="18" charset="0"/>
                <a:cs typeface="Times New Roman" panose="02020603050405020304" pitchFamily="18" charset="0"/>
              </a:rPr>
              <a:t>In amalgamation of partnership firms there are two firms namely Vendor firm (old firm) and Purchasing firm (New firm)</a:t>
            </a:r>
          </a:p>
          <a:p>
            <a:r>
              <a:rPr lang="en-US" sz="2600" b="1" dirty="0">
                <a:latin typeface="Times New Roman" panose="02020603050405020304" pitchFamily="18" charset="0"/>
                <a:cs typeface="Times New Roman" panose="02020603050405020304" pitchFamily="18" charset="0"/>
              </a:rPr>
              <a:t>Vendor firm</a:t>
            </a:r>
            <a:r>
              <a:rPr lang="en-US" sz="2600" dirty="0">
                <a:latin typeface="Times New Roman" panose="02020603050405020304" pitchFamily="18" charset="0"/>
                <a:cs typeface="Times New Roman" panose="02020603050405020304" pitchFamily="18" charset="0"/>
              </a:rPr>
              <a:t>: It is firms which get dissolved on amalgamation. In simple words the firm which is taken over by purchasing firm is called as vendor firm.</a:t>
            </a:r>
          </a:p>
          <a:p>
            <a:r>
              <a:rPr lang="en-US" sz="2600" b="1" dirty="0">
                <a:latin typeface="Times New Roman" panose="02020603050405020304" pitchFamily="18" charset="0"/>
                <a:cs typeface="Times New Roman" panose="02020603050405020304" pitchFamily="18" charset="0"/>
              </a:rPr>
              <a:t>Purchasing Firm</a:t>
            </a:r>
            <a:r>
              <a:rPr lang="en-US" sz="2600" dirty="0">
                <a:latin typeface="Times New Roman" panose="02020603050405020304" pitchFamily="18" charset="0"/>
                <a:cs typeface="Times New Roman" panose="02020603050405020304" pitchFamily="18" charset="0"/>
              </a:rPr>
              <a:t>: The firm which takes over business of old firm is called as purchasing firm</a:t>
            </a:r>
            <a:r>
              <a:rPr lang="en-US"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marL="0" indent="0">
              <a:buNone/>
            </a:pPr>
            <a:r>
              <a:rPr lang="en-US" sz="2600" i="1" dirty="0">
                <a:latin typeface="Times New Roman" panose="02020603050405020304" pitchFamily="18" charset="0"/>
                <a:cs typeface="Times New Roman" panose="02020603050405020304" pitchFamily="18" charset="0"/>
              </a:rPr>
              <a:t>Example:-</a:t>
            </a:r>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The business of M/S ABC &amp; Co. is taken over by M/S XYZ &amp; Co. is called as amalgamation. </a:t>
            </a:r>
          </a:p>
          <a:p>
            <a:r>
              <a:rPr lang="en-US" sz="2600" dirty="0">
                <a:latin typeface="Times New Roman" panose="02020603050405020304" pitchFamily="18" charset="0"/>
                <a:cs typeface="Times New Roman" panose="02020603050405020304" pitchFamily="18" charset="0"/>
              </a:rPr>
              <a:t>Here M/S ABC &amp; Co. is a Vendor firm and M/S XYZ &amp; Co.is a Purchasing firm.</a:t>
            </a:r>
          </a:p>
          <a:p>
            <a:endParaRPr lang="mr-IN" dirty="0"/>
          </a:p>
        </p:txBody>
      </p:sp>
    </p:spTree>
    <p:extLst>
      <p:ext uri="{BB962C8B-B14F-4D97-AF65-F5344CB8AC3E}">
        <p14:creationId xmlns:p14="http://schemas.microsoft.com/office/powerpoint/2010/main" val="1807181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1"/>
                </a:solidFill>
              </a:rPr>
              <a:t>Amalgamation of Partnership Firms</a:t>
            </a:r>
            <a:r>
              <a:rPr lang="en-US" dirty="0">
                <a:solidFill>
                  <a:schemeClr val="tx1"/>
                </a:solidFill>
              </a:rPr>
              <a:t/>
            </a:r>
            <a:br>
              <a:rPr lang="en-US" dirty="0">
                <a:solidFill>
                  <a:schemeClr val="tx1"/>
                </a:solidFill>
              </a:rPr>
            </a:br>
            <a:endParaRPr lang="mr-IN" dirty="0">
              <a:solidFill>
                <a:schemeClr val="tx1"/>
              </a:solidFill>
            </a:endParaRPr>
          </a:p>
        </p:txBody>
      </p:sp>
      <p:sp>
        <p:nvSpPr>
          <p:cNvPr id="3" name="Content Placeholder 2"/>
          <p:cNvSpPr>
            <a:spLocks noGrp="1"/>
          </p:cNvSpPr>
          <p:nvPr>
            <p:ph sz="quarter" idx="1"/>
          </p:nvPr>
        </p:nvSpPr>
        <p:spPr>
          <a:xfrm>
            <a:off x="457200" y="1600200"/>
            <a:ext cx="8147248" cy="4925144"/>
          </a:xfrm>
        </p:spPr>
        <p:txBody>
          <a:bodyPr>
            <a:normAutofit/>
          </a:bodyPr>
          <a:lstStyle/>
          <a:p>
            <a:pPr marL="0" indent="0">
              <a:buNone/>
            </a:pPr>
            <a:r>
              <a:rPr lang="en-US" sz="1800" b="1" u="sng" dirty="0" err="1">
                <a:latin typeface="Times New Roman" panose="02020603050405020304" pitchFamily="18" charset="0"/>
                <a:cs typeface="Times New Roman" panose="02020603050405020304" pitchFamily="18" charset="0"/>
              </a:rPr>
              <a:t>Realisation</a:t>
            </a:r>
            <a:r>
              <a:rPr lang="en-US" sz="1800" b="1" u="sng" dirty="0">
                <a:latin typeface="Times New Roman" panose="02020603050405020304" pitchFamily="18" charset="0"/>
                <a:cs typeface="Times New Roman" panose="02020603050405020304" pitchFamily="18" charset="0"/>
              </a:rPr>
              <a:t> Method</a:t>
            </a:r>
            <a:r>
              <a:rPr lang="en-US" sz="1800" b="1" dirty="0">
                <a:latin typeface="Times New Roman" panose="02020603050405020304" pitchFamily="18" charset="0"/>
                <a:cs typeface="Times New Roman" panose="02020603050405020304" pitchFamily="18" charset="0"/>
              </a:rPr>
              <a:t>: </a:t>
            </a:r>
            <a:endParaRPr lang="en-US" sz="1800" b="1" dirty="0" smtClean="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Under this method books of old firms are closed and the new purchasing firm start with a fresh books of accounts. In this method following books of accounts are opened in each vendor firm to record various transactions on dissolutions</a:t>
            </a:r>
            <a:r>
              <a:rPr lang="en-US" sz="1800" dirty="0" smtClean="0">
                <a:latin typeface="Times New Roman" panose="02020603050405020304" pitchFamily="18" charset="0"/>
                <a:cs typeface="Times New Roman" panose="02020603050405020304" pitchFamily="18" charset="0"/>
              </a:rPr>
              <a:t>.</a:t>
            </a:r>
          </a:p>
          <a:p>
            <a:pPr marL="0" indent="0" algn="just">
              <a:buNone/>
            </a:pPr>
            <a:endParaRPr lang="en-US" sz="1800" dirty="0">
              <a:latin typeface="Times New Roman" panose="02020603050405020304" pitchFamily="18" charset="0"/>
              <a:cs typeface="Times New Roman" panose="02020603050405020304" pitchFamily="18" charset="0"/>
            </a:endParaRPr>
          </a:p>
          <a:p>
            <a:pPr lvl="0"/>
            <a:r>
              <a:rPr lang="en-US" sz="1800" dirty="0" err="1">
                <a:latin typeface="Times New Roman" panose="02020603050405020304" pitchFamily="18" charset="0"/>
                <a:cs typeface="Times New Roman" panose="02020603050405020304" pitchFamily="18" charset="0"/>
              </a:rPr>
              <a:t>Realisation</a:t>
            </a:r>
            <a:r>
              <a:rPr lang="en-US" sz="1800" dirty="0">
                <a:latin typeface="Times New Roman" panose="02020603050405020304" pitchFamily="18" charset="0"/>
                <a:cs typeface="Times New Roman" panose="02020603050405020304" pitchFamily="18" charset="0"/>
              </a:rPr>
              <a:t> Account</a:t>
            </a:r>
          </a:p>
          <a:p>
            <a:pPr lvl="0"/>
            <a:r>
              <a:rPr lang="en-US" sz="1800" dirty="0">
                <a:latin typeface="Times New Roman" panose="02020603050405020304" pitchFamily="18" charset="0"/>
                <a:cs typeface="Times New Roman" panose="02020603050405020304" pitchFamily="18" charset="0"/>
              </a:rPr>
              <a:t>Partners’ Capital Account</a:t>
            </a:r>
          </a:p>
          <a:p>
            <a:pPr lvl="0"/>
            <a:r>
              <a:rPr lang="en-US" sz="1800" dirty="0">
                <a:latin typeface="Times New Roman" panose="02020603050405020304" pitchFamily="18" charset="0"/>
                <a:cs typeface="Times New Roman" panose="02020603050405020304" pitchFamily="18" charset="0"/>
              </a:rPr>
              <a:t>New firm Account</a:t>
            </a:r>
          </a:p>
          <a:p>
            <a:r>
              <a:rPr lang="en-US" sz="1800" dirty="0">
                <a:latin typeface="Times New Roman" panose="02020603050405020304" pitchFamily="18" charset="0"/>
                <a:cs typeface="Times New Roman" panose="02020603050405020304" pitchFamily="18" charset="0"/>
              </a:rPr>
              <a:t>Cash or bank Account( in case if it is not taken over by new firm)</a:t>
            </a:r>
            <a:endParaRPr lang="mr-IN" sz="1800" dirty="0">
              <a:latin typeface="Times New Roman" panose="02020603050405020304" pitchFamily="18" charset="0"/>
            </a:endParaRPr>
          </a:p>
        </p:txBody>
      </p:sp>
    </p:spTree>
    <p:extLst>
      <p:ext uri="{BB962C8B-B14F-4D97-AF65-F5344CB8AC3E}">
        <p14:creationId xmlns:p14="http://schemas.microsoft.com/office/powerpoint/2010/main" val="61653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1"/>
                </a:solidFill>
              </a:rPr>
              <a:t>Amalgamation of Partnership Firms</a:t>
            </a:r>
            <a:r>
              <a:rPr lang="en-US" dirty="0">
                <a:solidFill>
                  <a:schemeClr val="tx1"/>
                </a:solidFill>
              </a:rPr>
              <a:t/>
            </a:r>
            <a:br>
              <a:rPr lang="en-US" dirty="0">
                <a:solidFill>
                  <a:schemeClr val="tx1"/>
                </a:solidFill>
              </a:rPr>
            </a:br>
            <a:endParaRPr lang="mr-IN" dirty="0">
              <a:solidFill>
                <a:schemeClr val="tx1"/>
              </a:solidFill>
            </a:endParaRPr>
          </a:p>
        </p:txBody>
      </p:sp>
      <p:sp>
        <p:nvSpPr>
          <p:cNvPr id="3" name="Content Placeholder 2"/>
          <p:cNvSpPr>
            <a:spLocks noGrp="1"/>
          </p:cNvSpPr>
          <p:nvPr>
            <p:ph sz="quarter" idx="1"/>
          </p:nvPr>
        </p:nvSpPr>
        <p:spPr>
          <a:xfrm>
            <a:off x="457200" y="1600200"/>
            <a:ext cx="8147248" cy="4925144"/>
          </a:xfrm>
        </p:spPr>
        <p:txBody>
          <a:bodyPr>
            <a:normAutofit/>
          </a:bodyPr>
          <a:lstStyle/>
          <a:p>
            <a:pPr marL="0" indent="0">
              <a:buNone/>
            </a:pPr>
            <a:r>
              <a:rPr lang="en-US" sz="1800" b="1" u="sng" dirty="0">
                <a:latin typeface="Times New Roman" panose="02020603050405020304" pitchFamily="18" charset="0"/>
                <a:cs typeface="Times New Roman" panose="02020603050405020304" pitchFamily="18" charset="0"/>
              </a:rPr>
              <a:t>Purchase Consideration: </a:t>
            </a:r>
            <a:endParaRPr lang="en-US" sz="1800" b="1" u="sng" dirty="0" smtClean="0">
              <a:latin typeface="Times New Roman" panose="02020603050405020304" pitchFamily="18" charset="0"/>
              <a:cs typeface="Times New Roman" panose="02020603050405020304" pitchFamily="18" charset="0"/>
            </a:endParaRPr>
          </a:p>
          <a:p>
            <a:endParaRPr lang="en-US" sz="1800" b="1" u="heavy"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Purchase </a:t>
            </a:r>
            <a:r>
              <a:rPr lang="en-US" sz="1800" dirty="0">
                <a:latin typeface="Times New Roman" panose="02020603050405020304" pitchFamily="18" charset="0"/>
                <a:cs typeface="Times New Roman" panose="02020603050405020304" pitchFamily="18" charset="0"/>
              </a:rPr>
              <a:t>Consideration (PC) is amount payable by new firm (Purchasing Firm) to Old firm (Vendor Firm) for taking over its business</a:t>
            </a:r>
            <a:r>
              <a:rPr lang="en-US" sz="1800" dirty="0" smtClean="0">
                <a:latin typeface="Times New Roman" panose="02020603050405020304" pitchFamily="18" charset="0"/>
                <a:cs typeface="Times New Roman" panose="02020603050405020304" pitchFamily="18" charset="0"/>
              </a:rPr>
              <a:t>.</a:t>
            </a:r>
          </a:p>
          <a:p>
            <a:pPr algn="just"/>
            <a:endParaRPr lang="en-US" sz="1800"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PC is calculated by 2 methods, which are </a:t>
            </a:r>
            <a:r>
              <a:rPr lang="en-US" sz="1800" b="1" dirty="0" smtClean="0">
                <a:latin typeface="Times New Roman" panose="02020603050405020304" pitchFamily="18" charset="0"/>
                <a:cs typeface="Times New Roman" panose="02020603050405020304" pitchFamily="18" charset="0"/>
              </a:rPr>
              <a:t>Net </a:t>
            </a:r>
            <a:r>
              <a:rPr lang="en-US" sz="1800" b="1" dirty="0">
                <a:latin typeface="Times New Roman" panose="02020603050405020304" pitchFamily="18" charset="0"/>
                <a:cs typeface="Times New Roman" panose="02020603050405020304" pitchFamily="18" charset="0"/>
              </a:rPr>
              <a:t>Asset Method and Net Payment Method.</a:t>
            </a:r>
          </a:p>
        </p:txBody>
      </p:sp>
    </p:spTree>
    <p:extLst>
      <p:ext uri="{BB962C8B-B14F-4D97-AF65-F5344CB8AC3E}">
        <p14:creationId xmlns:p14="http://schemas.microsoft.com/office/powerpoint/2010/main" val="423286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67600" cy="1143000"/>
          </a:xfrm>
        </p:spPr>
        <p:txBody>
          <a:bodyPr>
            <a:normAutofit fontScale="90000"/>
          </a:bodyPr>
          <a:lstStyle/>
          <a:p>
            <a:r>
              <a:rPr lang="en-US" b="1" dirty="0">
                <a:solidFill>
                  <a:schemeClr val="tx1"/>
                </a:solidFill>
              </a:rPr>
              <a:t>Amalgamation of Partnership Firms</a:t>
            </a:r>
            <a:r>
              <a:rPr lang="en-US" dirty="0">
                <a:solidFill>
                  <a:schemeClr val="tx1"/>
                </a:solidFill>
              </a:rPr>
              <a:t/>
            </a:r>
            <a:br>
              <a:rPr lang="en-US" dirty="0">
                <a:solidFill>
                  <a:schemeClr val="tx1"/>
                </a:solidFill>
              </a:rPr>
            </a:br>
            <a:endParaRPr lang="mr-IN" dirty="0">
              <a:solidFill>
                <a:schemeClr val="tx1"/>
              </a:solidFill>
            </a:endParaRPr>
          </a:p>
        </p:txBody>
      </p:sp>
      <p:sp>
        <p:nvSpPr>
          <p:cNvPr id="3" name="Content Placeholder 2"/>
          <p:cNvSpPr>
            <a:spLocks noGrp="1"/>
          </p:cNvSpPr>
          <p:nvPr>
            <p:ph sz="quarter" idx="1"/>
          </p:nvPr>
        </p:nvSpPr>
        <p:spPr>
          <a:xfrm>
            <a:off x="467544" y="908720"/>
            <a:ext cx="8147248" cy="4925144"/>
          </a:xfrm>
        </p:spPr>
        <p:txBody>
          <a:bodyPr>
            <a:normAutofit/>
          </a:bodyPr>
          <a:lstStyle/>
          <a:p>
            <a:pPr marL="0" lvl="0" indent="0">
              <a:buNone/>
            </a:pPr>
            <a:r>
              <a:rPr lang="en-US" sz="1600" b="1" dirty="0" smtClean="0">
                <a:latin typeface="Times New Roman" panose="02020603050405020304" pitchFamily="18" charset="0"/>
                <a:cs typeface="Times New Roman" panose="02020603050405020304" pitchFamily="18" charset="0"/>
              </a:rPr>
              <a:t>Net </a:t>
            </a:r>
            <a:r>
              <a:rPr lang="en-US" sz="1600" b="1" dirty="0">
                <a:latin typeface="Times New Roman" panose="02020603050405020304" pitchFamily="18" charset="0"/>
                <a:cs typeface="Times New Roman" panose="02020603050405020304" pitchFamily="18" charset="0"/>
              </a:rPr>
              <a:t>Asset Method</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PC </a:t>
            </a:r>
            <a:r>
              <a:rPr lang="en-US" sz="1600" dirty="0">
                <a:latin typeface="Times New Roman" panose="02020603050405020304" pitchFamily="18" charset="0"/>
                <a:cs typeface="Times New Roman" panose="02020603050405020304" pitchFamily="18" charset="0"/>
              </a:rPr>
              <a:t>= Agreed value of Assets taken – Agreed value of Liabilities Taken</a:t>
            </a:r>
          </a:p>
          <a:p>
            <a:pPr marL="0" indent="0">
              <a:buNone/>
            </a:pPr>
            <a:r>
              <a:rPr lang="en-US" sz="1600" dirty="0">
                <a:latin typeface="Times New Roman" panose="02020603050405020304" pitchFamily="18" charset="0"/>
                <a:cs typeface="Times New Roman" panose="02020603050405020304" pitchFamily="18" charset="0"/>
              </a:rPr>
              <a:t>Calculation of PC by Net Asset Method</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61349348"/>
              </p:ext>
            </p:extLst>
          </p:nvPr>
        </p:nvGraphicFramePr>
        <p:xfrm>
          <a:off x="251520" y="1700808"/>
          <a:ext cx="8352928" cy="4818297"/>
        </p:xfrm>
        <a:graphic>
          <a:graphicData uri="http://schemas.openxmlformats.org/drawingml/2006/table">
            <a:tbl>
              <a:tblPr firstRow="1" firstCol="1" bandRow="1">
                <a:tableStyleId>{5940675A-B579-460E-94D1-54222C63F5DA}</a:tableStyleId>
              </a:tblPr>
              <a:tblGrid>
                <a:gridCol w="4454829"/>
                <a:gridCol w="1948558"/>
                <a:gridCol w="1949541"/>
              </a:tblGrid>
              <a:tr h="218089">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Particulars</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AB &amp; Co.</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CD &amp; Co.</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I) Assets taken over:</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just">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Computer</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Premises</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Debtors</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Inventory</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Furniture and Fixture</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Plant and Machinery</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Vehicles</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Investments</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Cash and Bank balance</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Total--------------------------------I</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u="dbl">
                          <a:effectLst/>
                          <a:latin typeface="Times New Roman" panose="02020603050405020304" pitchFamily="18" charset="0"/>
                          <a:cs typeface="Times New Roman" panose="02020603050405020304" pitchFamily="18" charset="0"/>
                        </a:rPr>
                        <a:t>xxx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u="dbl" dirty="0">
                          <a:effectLst/>
                          <a:latin typeface="Times New Roman" panose="02020603050405020304" pitchFamily="18" charset="0"/>
                          <a:cs typeface="Times New Roman" panose="02020603050405020304" pitchFamily="18" charset="0"/>
                        </a:rPr>
                        <a:t>xxx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II) Liabilities taken over:</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u="none" strike="noStrike">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u="none" strike="noStrike"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R.D.D</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Bills Payable</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Creditors</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Bank Loan or Bank Overdraft</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18089">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Outstanding Expenses</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r h="251641">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Total--------------------------------II</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u="dbl">
                          <a:effectLst/>
                          <a:latin typeface="Times New Roman" panose="02020603050405020304" pitchFamily="18" charset="0"/>
                          <a:cs typeface="Times New Roman" panose="02020603050405020304" pitchFamily="18" charset="0"/>
                        </a:rPr>
                        <a:t>xxx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u="dbl">
                          <a:effectLst/>
                          <a:latin typeface="Times New Roman" panose="02020603050405020304" pitchFamily="18" charset="0"/>
                          <a:cs typeface="Times New Roman" panose="02020603050405020304" pitchFamily="18" charset="0"/>
                        </a:rPr>
                        <a:t>xxx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51641">
                <a:tc>
                  <a:txBody>
                    <a:bodyPr/>
                    <a:lstStyle/>
                    <a:p>
                      <a:pPr algn="just">
                        <a:lnSpc>
                          <a:spcPct val="115000"/>
                        </a:lnSpc>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r>
              <a:tr h="251641">
                <a:tc>
                  <a:txBody>
                    <a:bodyPr/>
                    <a:lstStyle/>
                    <a:p>
                      <a:pPr algn="just">
                        <a:lnSpc>
                          <a:spcPct val="115000"/>
                        </a:lnSpc>
                        <a:spcAft>
                          <a:spcPts val="0"/>
                        </a:spcAft>
                      </a:pPr>
                      <a:r>
                        <a:rPr lang="en-US" sz="1400" dirty="0">
                          <a:effectLst/>
                          <a:latin typeface="Times New Roman" panose="02020603050405020304" pitchFamily="18" charset="0"/>
                          <a:cs typeface="Times New Roman" panose="02020603050405020304" pitchFamily="18" charset="0"/>
                        </a:rPr>
                        <a:t>Purchase Consideration (I-II)</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a:effectLst/>
                          <a:latin typeface="Times New Roman" panose="02020603050405020304" pitchFamily="18" charset="0"/>
                          <a:cs typeface="Times New Roman" panose="02020603050405020304" pitchFamily="18" charset="0"/>
                        </a:rPr>
                        <a:t>xxx</a:t>
                      </a:r>
                      <a:endParaRPr lang="en-US" sz="1400">
                        <a:effectLst/>
                        <a:latin typeface="Times New Roman" panose="02020603050405020304" pitchFamily="18" charset="0"/>
                        <a:ea typeface="Calibri"/>
                        <a:cs typeface="Times New Roman" panose="02020603050405020304" pitchFamily="18" charset="0"/>
                      </a:endParaRPr>
                    </a:p>
                  </a:txBody>
                  <a:tcPr marL="68354" marR="68354" marT="0" marB="0"/>
                </a:tc>
                <a:tc>
                  <a:txBody>
                    <a:bodyPr/>
                    <a:lstStyle/>
                    <a:p>
                      <a:pPr algn="ctr">
                        <a:lnSpc>
                          <a:spcPct val="115000"/>
                        </a:lnSpc>
                        <a:spcAft>
                          <a:spcPts val="0"/>
                        </a:spcAft>
                      </a:pPr>
                      <a:r>
                        <a:rPr lang="en-US" sz="1400" dirty="0">
                          <a:effectLst/>
                          <a:latin typeface="Times New Roman" panose="02020603050405020304" pitchFamily="18" charset="0"/>
                          <a:cs typeface="Times New Roman" panose="02020603050405020304" pitchFamily="18" charset="0"/>
                        </a:rPr>
                        <a:t>xxx</a:t>
                      </a:r>
                      <a:endParaRPr lang="en-US" sz="1400" dirty="0">
                        <a:effectLst/>
                        <a:latin typeface="Times New Roman" panose="02020603050405020304" pitchFamily="18" charset="0"/>
                        <a:ea typeface="Calibri"/>
                        <a:cs typeface="Times New Roman" panose="02020603050405020304" pitchFamily="18" charset="0"/>
                      </a:endParaRPr>
                    </a:p>
                  </a:txBody>
                  <a:tcPr marL="68354" marR="68354" marT="0" marB="0"/>
                </a:tc>
              </a:tr>
            </a:tbl>
          </a:graphicData>
        </a:graphic>
      </p:graphicFrame>
    </p:spTree>
    <p:extLst>
      <p:ext uri="{BB962C8B-B14F-4D97-AF65-F5344CB8AC3E}">
        <p14:creationId xmlns:p14="http://schemas.microsoft.com/office/powerpoint/2010/main" val="255168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67600" cy="1143000"/>
          </a:xfrm>
        </p:spPr>
        <p:txBody>
          <a:bodyPr>
            <a:normAutofit fontScale="90000"/>
          </a:bodyPr>
          <a:lstStyle/>
          <a:p>
            <a:r>
              <a:rPr lang="en-US" b="1" dirty="0">
                <a:solidFill>
                  <a:schemeClr val="tx1"/>
                </a:solidFill>
              </a:rPr>
              <a:t>Amalgamation of Partnership Firms</a:t>
            </a:r>
            <a:r>
              <a:rPr lang="en-US" dirty="0">
                <a:solidFill>
                  <a:schemeClr val="tx1"/>
                </a:solidFill>
              </a:rPr>
              <a:t/>
            </a:r>
            <a:br>
              <a:rPr lang="en-US" dirty="0">
                <a:solidFill>
                  <a:schemeClr val="tx1"/>
                </a:solidFill>
              </a:rPr>
            </a:br>
            <a:endParaRPr lang="mr-IN" dirty="0">
              <a:solidFill>
                <a:schemeClr val="tx1"/>
              </a:solidFill>
            </a:endParaRPr>
          </a:p>
        </p:txBody>
      </p:sp>
      <p:sp>
        <p:nvSpPr>
          <p:cNvPr id="3" name="Content Placeholder 2"/>
          <p:cNvSpPr>
            <a:spLocks noGrp="1"/>
          </p:cNvSpPr>
          <p:nvPr>
            <p:ph sz="quarter" idx="1"/>
          </p:nvPr>
        </p:nvSpPr>
        <p:spPr>
          <a:xfrm>
            <a:off x="683568" y="908720"/>
            <a:ext cx="7560840" cy="5256584"/>
          </a:xfrm>
        </p:spPr>
        <p:txBody>
          <a:bodyPr>
            <a:normAutofit/>
          </a:bodyPr>
          <a:lstStyle/>
          <a:p>
            <a:pPr marL="0" lvl="0" indent="0" algn="just">
              <a:buNone/>
            </a:pPr>
            <a:endParaRPr lang="en-US" sz="1600" b="1" dirty="0"/>
          </a:p>
          <a:p>
            <a:pPr marL="0" lvl="0" indent="0" algn="just">
              <a:buNone/>
            </a:pPr>
            <a:r>
              <a:rPr lang="en-US" sz="1800" b="1" dirty="0" smtClean="0">
                <a:latin typeface="Times New Roman" panose="02020603050405020304" pitchFamily="18" charset="0"/>
                <a:cs typeface="Times New Roman" panose="02020603050405020304" pitchFamily="18" charset="0"/>
              </a:rPr>
              <a:t>Net </a:t>
            </a:r>
            <a:r>
              <a:rPr lang="en-US" sz="1800" b="1" dirty="0">
                <a:latin typeface="Times New Roman" panose="02020603050405020304" pitchFamily="18" charset="0"/>
                <a:cs typeface="Times New Roman" panose="02020603050405020304" pitchFamily="18" charset="0"/>
              </a:rPr>
              <a:t>Payment Method</a:t>
            </a: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marL="0" lvl="0" indent="0" algn="just">
              <a:buNone/>
            </a:pPr>
            <a:endParaRPr lang="en-US" sz="1800" dirty="0" smtClean="0">
              <a:latin typeface="Times New Roman" panose="02020603050405020304" pitchFamily="18" charset="0"/>
              <a:cs typeface="Times New Roman" panose="02020603050405020304" pitchFamily="18" charset="0"/>
            </a:endParaRPr>
          </a:p>
          <a:p>
            <a:pPr marL="0" lvl="0" indent="0" algn="just">
              <a:buNone/>
            </a:pPr>
            <a:r>
              <a:rPr lang="en-US" sz="1800" dirty="0" smtClean="0">
                <a:latin typeface="Times New Roman" panose="02020603050405020304" pitchFamily="18" charset="0"/>
                <a:cs typeface="Times New Roman" panose="02020603050405020304" pitchFamily="18" charset="0"/>
              </a:rPr>
              <a:t>Under </a:t>
            </a:r>
            <a:r>
              <a:rPr lang="en-US" sz="1800" dirty="0">
                <a:latin typeface="Times New Roman" panose="02020603050405020304" pitchFamily="18" charset="0"/>
                <a:cs typeface="Times New Roman" panose="02020603050405020304" pitchFamily="18" charset="0"/>
              </a:rPr>
              <a:t>this method PC is equal to the total payment by new firm to partners of old firm. </a:t>
            </a:r>
            <a:endParaRPr lang="en-US" sz="1800" dirty="0" smtClean="0">
              <a:latin typeface="Times New Roman" panose="02020603050405020304" pitchFamily="18" charset="0"/>
              <a:cs typeface="Times New Roman" panose="02020603050405020304" pitchFamily="18" charset="0"/>
            </a:endParaRPr>
          </a:p>
          <a:p>
            <a:pPr marL="0" lvl="0" indent="0" algn="just">
              <a:buNone/>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amount of PC may be given as lumsum or may be calculated by adding up all the amounts paid by the new firm in various forms to the partners of old firms (credited to partners’ capital in purchasing firm or cash or other asset)</a:t>
            </a:r>
          </a:p>
          <a:p>
            <a:pPr marL="0" indent="0">
              <a:buNone/>
            </a:pPr>
            <a:r>
              <a:rPr lang="en-US" sz="1800" dirty="0" smtClean="0">
                <a:latin typeface="Times New Roman" panose="02020603050405020304" pitchFamily="18" charset="0"/>
                <a:cs typeface="Times New Roman" panose="02020603050405020304" pitchFamily="18" charset="0"/>
              </a:rPr>
              <a:t>i.e.</a:t>
            </a:r>
          </a:p>
          <a:p>
            <a:pPr>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Cash</a:t>
            </a:r>
          </a:p>
          <a:p>
            <a:pPr>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Equity shares in Purchasing Firm</a:t>
            </a:r>
          </a:p>
          <a:p>
            <a:pPr>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Preference Shares in Purchasing Firm</a:t>
            </a:r>
          </a:p>
          <a:p>
            <a:pPr>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Debenture in Purchasing Firm</a:t>
            </a:r>
          </a:p>
          <a:p>
            <a:pPr>
              <a:buFont typeface="Wingdings" panose="05000000000000000000" pitchFamily="2" charset="2"/>
              <a:buChar char="§"/>
            </a:pPr>
            <a:endParaRPr lang="en-US" sz="1800" b="1" u="heavy"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243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7467600" cy="1143000"/>
          </a:xfrm>
        </p:spPr>
        <p:txBody>
          <a:bodyPr>
            <a:noAutofit/>
          </a:bodyPr>
          <a:lstStyle/>
          <a:p>
            <a:pPr algn="ctr"/>
            <a:r>
              <a:rPr lang="en-US" sz="4800" b="1" i="1" dirty="0" smtClean="0">
                <a:solidFill>
                  <a:schemeClr val="accent1">
                    <a:lumMod val="75000"/>
                  </a:schemeClr>
                </a:solidFill>
                <a:latin typeface="French Script MT" pitchFamily="66" charset="0"/>
              </a:rPr>
              <a:t/>
            </a:r>
            <a:br>
              <a:rPr lang="en-US" sz="4800" b="1" i="1" dirty="0" smtClean="0">
                <a:solidFill>
                  <a:schemeClr val="accent1">
                    <a:lumMod val="75000"/>
                  </a:schemeClr>
                </a:solidFill>
                <a:latin typeface="French Script MT" pitchFamily="66" charset="0"/>
              </a:rPr>
            </a:br>
            <a:r>
              <a:rPr lang="en-US" sz="4800" b="1" i="1" dirty="0" smtClean="0">
                <a:solidFill>
                  <a:schemeClr val="accent1">
                    <a:lumMod val="75000"/>
                  </a:schemeClr>
                </a:solidFill>
                <a:latin typeface="French Script MT" pitchFamily="66" charset="0"/>
              </a:rPr>
              <a:t> </a:t>
            </a:r>
            <a:r>
              <a:rPr lang="en-US" sz="4800" b="1" dirty="0" smtClean="0">
                <a:solidFill>
                  <a:schemeClr val="accent3"/>
                </a:solidFill>
                <a:latin typeface="Times New Roman" pitchFamily="18" charset="0"/>
                <a:cs typeface="Times New Roman" pitchFamily="18" charset="0"/>
              </a:rPr>
              <a:t>THANK</a:t>
            </a:r>
            <a:r>
              <a:rPr lang="en-US" sz="4800" dirty="0" smtClean="0"/>
              <a:t> </a:t>
            </a:r>
            <a:r>
              <a:rPr lang="en-US" sz="4800" b="1" dirty="0" smtClean="0">
                <a:solidFill>
                  <a:schemeClr val="accent3"/>
                </a:solidFill>
                <a:latin typeface="Times New Roman" pitchFamily="18" charset="0"/>
                <a:cs typeface="Times New Roman" pitchFamily="18" charset="0"/>
              </a:rPr>
              <a:t>YOU!!</a:t>
            </a:r>
            <a:endParaRPr lang="mr-IN" sz="4800" dirty="0"/>
          </a:p>
        </p:txBody>
      </p:sp>
      <p:sp>
        <p:nvSpPr>
          <p:cNvPr id="4" name="Content Placeholder 3">
            <a:extLst>
              <a:ext uri="{FF2B5EF4-FFF2-40B4-BE49-F238E27FC236}">
                <a16:creationId xmlns:a16="http://schemas.microsoft.com/office/drawing/2014/main" xmlns="" id="{29942CD4-6EE9-4AD1-8A36-7014027AF3D6}"/>
              </a:ext>
            </a:extLst>
          </p:cNvPr>
          <p:cNvSpPr txBox="1">
            <a:spLocks noGrp="1"/>
          </p:cNvSpPr>
          <p:nvPr>
            <p:ph sz="quarter" idx="1"/>
          </p:nvPr>
        </p:nvSpPr>
        <p:spPr>
          <a:xfrm>
            <a:off x="539552" y="2348880"/>
            <a:ext cx="7787208" cy="3031599"/>
          </a:xfrm>
          <a:prstGeom prst="rect">
            <a:avLst/>
          </a:prstGeom>
          <a:noFill/>
        </p:spPr>
        <p:txBody>
          <a:bodyPr wrap="square" rtlCol="0">
            <a:spAutoFit/>
          </a:bodyPr>
          <a:lstStyle/>
          <a:p>
            <a:pPr algn="ctr"/>
            <a:r>
              <a:rPr lang="en-US" sz="3200" b="1" dirty="0" smtClean="0">
                <a:solidFill>
                  <a:schemeClr val="accent1">
                    <a:lumMod val="50000"/>
                  </a:schemeClr>
                </a:solidFill>
                <a:latin typeface="Times New Roman" panose="02020603050405020304" pitchFamily="18" charset="0"/>
                <a:cs typeface="Times New Roman" panose="02020603050405020304" pitchFamily="18" charset="0"/>
              </a:rPr>
              <a:t>Assistant Prof. Pradeep H. </a:t>
            </a:r>
            <a:r>
              <a:rPr lang="en-US" sz="3200" b="1" dirty="0" err="1" smtClean="0">
                <a:solidFill>
                  <a:schemeClr val="accent1">
                    <a:lumMod val="50000"/>
                  </a:schemeClr>
                </a:solidFill>
                <a:latin typeface="Times New Roman" panose="02020603050405020304" pitchFamily="18" charset="0"/>
                <a:cs typeface="Times New Roman" panose="02020603050405020304" pitchFamily="18" charset="0"/>
              </a:rPr>
              <a:t>Tawade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DEPARTMENT OF ACCOUNTANCY,</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NSS College of Commerce &amp; Eco. </a:t>
            </a:r>
            <a:r>
              <a:rPr lang="en-US" dirty="0" err="1" smtClean="0">
                <a:latin typeface="Times New Roman" panose="02020603050405020304" pitchFamily="18" charset="0"/>
                <a:cs typeface="Times New Roman" panose="02020603050405020304" pitchFamily="18" charset="0"/>
              </a:rPr>
              <a:t>Tardeo</a:t>
            </a:r>
            <a:r>
              <a:rPr lang="en-US" dirty="0" smtClean="0">
                <a:latin typeface="Times New Roman" panose="02020603050405020304" pitchFamily="18" charset="0"/>
                <a:cs typeface="Times New Roman" panose="02020603050405020304" pitchFamily="18" charset="0"/>
              </a:rPr>
              <a:t>, Mumbai-34</a:t>
            </a:r>
          </a:p>
          <a:p>
            <a:pPr algn="ctr"/>
            <a:r>
              <a:rPr lang="en-US" dirty="0" smtClean="0">
                <a:latin typeface="Times New Roman" panose="02020603050405020304" pitchFamily="18" charset="0"/>
                <a:cs typeface="Times New Roman" panose="02020603050405020304" pitchFamily="18" charset="0"/>
              </a:rPr>
              <a:t>Email ID  </a:t>
            </a:r>
            <a:r>
              <a:rPr lang="en-US" dirty="0" smtClean="0">
                <a:latin typeface="Times New Roman" panose="02020603050405020304" pitchFamily="18" charset="0"/>
                <a:cs typeface="Times New Roman" panose="02020603050405020304" pitchFamily="18" charset="0"/>
                <a:hlinkClick r:id="rId2"/>
              </a:rPr>
              <a:t>pradeeptawade26@yahoo.com</a:t>
            </a: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Mobile No. 9619491859</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097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TotalTime>
  <Words>500</Words>
  <Application>Microsoft Office PowerPoint</Application>
  <PresentationFormat>On-screen Show (4:3)</PresentationFormat>
  <Paragraphs>111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Chapter- Amalgamation of Partnership Firms </vt:lpstr>
      <vt:lpstr>Amalgamation of Partnership Firms </vt:lpstr>
      <vt:lpstr>Amalgamation of Partnership Firms </vt:lpstr>
      <vt:lpstr>Amalgamation of Partnership Firms </vt:lpstr>
      <vt:lpstr>Amalgamation of Partnership Firms </vt:lpstr>
      <vt:lpstr>Amalgamation of Partnership Firms </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Amalgamation of Partnership Firms</dc:title>
  <dc:creator>hp</dc:creator>
  <cp:lastModifiedBy>hp</cp:lastModifiedBy>
  <cp:revision>10</cp:revision>
  <dcterms:created xsi:type="dcterms:W3CDTF">2021-11-17T13:54:58Z</dcterms:created>
  <dcterms:modified xsi:type="dcterms:W3CDTF">2021-11-21T12:23:26Z</dcterms:modified>
</cp:coreProperties>
</file>